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6"/>
  </p:notesMasterIdLst>
  <p:sldIdLst>
    <p:sldId id="292" r:id="rId3"/>
    <p:sldId id="293" r:id="rId4"/>
    <p:sldId id="295" r:id="rId5"/>
    <p:sldId id="296" r:id="rId6"/>
    <p:sldId id="297" r:id="rId7"/>
    <p:sldId id="299" r:id="rId8"/>
    <p:sldId id="300" r:id="rId9"/>
    <p:sldId id="298" r:id="rId10"/>
    <p:sldId id="306" r:id="rId11"/>
    <p:sldId id="305" r:id="rId12"/>
    <p:sldId id="303" r:id="rId13"/>
    <p:sldId id="304" r:id="rId14"/>
    <p:sldId id="270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rgbClr val="56C1FF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43"/>
  </p:normalViewPr>
  <p:slideViewPr>
    <p:cSldViewPr snapToGrid="0">
      <p:cViewPr varScale="1">
        <p:scale>
          <a:sx n="31" d="100"/>
          <a:sy n="31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ctr" defTabSz="9144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8" tIns="91438" rIns="91438" bIns="91438" numCol="1" spcCol="38100"/>
          <a:lstStyle>
            <a:lvl1pPr marL="685800" indent="-685800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19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17054" y="12802235"/>
            <a:ext cx="504546" cy="5511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5944242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9922374" y="0"/>
            <a:ext cx="307852" cy="137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58800" y="1517904"/>
            <a:ext cx="9052560" cy="6455028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12000" b="1" spc="-10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64342" y="9017000"/>
            <a:ext cx="9052560" cy="2559304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9753680" y="0"/>
            <a:ext cx="307852" cy="13716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" y="7682"/>
            <a:ext cx="976308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2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5700" y="9017000"/>
            <a:ext cx="10236200" cy="2559304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bg1"/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5700" y="4114800"/>
            <a:ext cx="10236200" cy="3858132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108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040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5944242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9922374" y="0"/>
            <a:ext cx="307852" cy="137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58800" y="1517904"/>
            <a:ext cx="9052560" cy="6455028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12000" b="1" spc="-10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64342" y="9017000"/>
            <a:ext cx="9052560" cy="2559304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9753680" y="0"/>
            <a:ext cx="307852" cy="13716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" y="7682"/>
            <a:ext cx="976308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77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623800" cy="13716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4902199" y="7137401"/>
            <a:ext cx="17443450" cy="461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28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3198" y="7493000"/>
            <a:ext cx="16662404" cy="26162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9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83201" y="10439400"/>
            <a:ext cx="16662402" cy="117348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4800" cap="all" spc="400" baseline="0">
                <a:solidFill>
                  <a:schemeClr val="bg1"/>
                </a:solidFill>
                <a:latin typeface="+mn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7505700" y="6938202"/>
            <a:ext cx="1023620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593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3470277" y="7137401"/>
            <a:ext cx="17443450" cy="461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28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0798" y="7493000"/>
            <a:ext cx="16662404" cy="26162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9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60801" y="10439400"/>
            <a:ext cx="16662402" cy="117348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4800" cap="all" spc="400" baseline="0">
                <a:solidFill>
                  <a:schemeClr val="bg1"/>
                </a:solidFill>
                <a:latin typeface="+mn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7073900" y="6938202"/>
            <a:ext cx="1023620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091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94560" y="4241801"/>
            <a:ext cx="9279472" cy="7496386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031888" y="4241800"/>
            <a:ext cx="9279472" cy="74963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27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94560" y="4114800"/>
            <a:ext cx="9279472" cy="1472564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4800" b="1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73462" y="5916549"/>
            <a:ext cx="9279472" cy="582164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3031888" y="4114800"/>
            <a:ext cx="9279472" cy="1472564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4800" b="1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3210790" y="5916547"/>
            <a:ext cx="9279472" cy="582164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46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63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16333470" y="21246"/>
            <a:ext cx="5715000" cy="1223910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972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1572767"/>
            <a:ext cx="6137666" cy="4187950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7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17969" y="1625601"/>
            <a:ext cx="11427682" cy="973721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184400" y="6086101"/>
            <a:ext cx="6137664" cy="5276718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36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794001"/>
            <a:ext cx="2072640" cy="2658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10917966" y="1248284"/>
            <a:ext cx="1142768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2184400" y="12893676"/>
            <a:ext cx="328687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16840200" y="12858752"/>
            <a:ext cx="200092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531350" y="12893676"/>
            <a:ext cx="814516" cy="127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575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96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17969" y="995617"/>
            <a:ext cx="11427682" cy="9737218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4006848"/>
            <a:ext cx="2072640" cy="3714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10917966" y="754796"/>
            <a:ext cx="1142768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2156460" y="4006846"/>
            <a:ext cx="7152164" cy="37147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0" y="3770251"/>
            <a:ext cx="6629400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2184400" y="1987550"/>
            <a:ext cx="2072640" cy="1873252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40444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308592" cy="117284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17969" y="995617"/>
            <a:ext cx="11427682" cy="9737218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3770251"/>
            <a:ext cx="6137666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11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69444" y="1096710"/>
            <a:ext cx="12109692" cy="1268672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01667" y="3222626"/>
            <a:ext cx="12144198" cy="7510208"/>
          </a:xfrm>
        </p:spPr>
        <p:txBody>
          <a:bodyPr rtlCol="0" anchor="t"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308592" cy="117284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347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708297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37154" y="1760750"/>
            <a:ext cx="12109692" cy="1268672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11155680" y="0"/>
            <a:ext cx="207264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3438519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14897100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9308624" y="1014667"/>
            <a:ext cx="15075376" cy="9699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3770251"/>
            <a:ext cx="6137666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46746" y="1886860"/>
            <a:ext cx="9398904" cy="7954732"/>
          </a:xfrm>
        </p:spPr>
        <p:txBody>
          <a:bodyPr rtlCol="0" anchor="ctr"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8740502" y="4645560"/>
            <a:ext cx="2696756" cy="243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260925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14897100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9308624" y="1014667"/>
            <a:ext cx="15075376" cy="9699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3770251"/>
            <a:ext cx="6137666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37058" y="1886860"/>
            <a:ext cx="9308592" cy="7954732"/>
          </a:xfrm>
        </p:spPr>
        <p:txBody>
          <a:bodyPr rtlCol="0" anchor="ctr"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8740502" y="4645560"/>
            <a:ext cx="2696756" cy="2437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1131260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1" y="9156700"/>
            <a:ext cx="24377650" cy="455930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31" y="0"/>
            <a:ext cx="24383970" cy="915670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59" y="9598724"/>
            <a:ext cx="20227290" cy="1487364"/>
          </a:xfrm>
        </p:spPr>
        <p:txBody>
          <a:bodyPr tIns="0" bIns="0" rtlCol="0" anchor="b">
            <a:noAutofit/>
          </a:bodyPr>
          <a:lstStyle>
            <a:lvl1pPr algn="ctr">
              <a:defRPr sz="88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94558" y="11430000"/>
            <a:ext cx="20226528" cy="12192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6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94558" y="12893677"/>
            <a:ext cx="13636524" cy="730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7073900" y="9071802"/>
            <a:ext cx="10236200" cy="251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2892526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3520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7449801" y="2692401"/>
            <a:ext cx="4896066" cy="906145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184400" y="2692401"/>
            <a:ext cx="14960600" cy="9061446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17742962" y="-293159"/>
            <a:ext cx="2072640" cy="2658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14218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9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33096" y="4216403"/>
            <a:ext cx="20116800" cy="7521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3668252" y="12893677"/>
            <a:ext cx="51697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194559" y="12893677"/>
            <a:ext cx="969264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0751340" y="12893677"/>
            <a:ext cx="156002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2023962"/>
            <a:ext cx="207264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89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9600" b="1" kern="1200" spc="-10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533400" indent="-533400" algn="l" defTabSz="1828800" rtl="0" eaLnBrk="1" latinLnBrk="0" hangingPunct="1">
        <a:lnSpc>
          <a:spcPct val="10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85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61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537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825" y="840450"/>
            <a:ext cx="12570043" cy="5612738"/>
          </a:xfrm>
        </p:spPr>
        <p:txBody>
          <a:bodyPr>
            <a:normAutofit/>
          </a:bodyPr>
          <a:lstStyle/>
          <a:p>
            <a:pPr algn="just"/>
            <a:r>
              <a:rPr lang="en-US" sz="8000" dirty="0">
                <a:solidFill>
                  <a:srgbClr val="304297"/>
                </a:solidFill>
              </a:rPr>
              <a:t>Weight Regain in Bariatric Patients, The Impact of Neonatal Formula Feeding</a:t>
            </a:r>
            <a:endParaRPr lang="it-IT" sz="80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3267" y="8323029"/>
            <a:ext cx="13369158" cy="255930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sz="7600" b="1" dirty="0">
                <a:solidFill>
                  <a:srgbClr val="E79130"/>
                </a:solidFill>
              </a:rPr>
              <a:t>MADDALENA PAOLICELLI</a:t>
            </a:r>
          </a:p>
          <a:p>
            <a:pPr algn="just"/>
            <a:endParaRPr lang="it-IT" sz="5600" b="1" i="1" dirty="0">
              <a:solidFill>
                <a:srgbClr val="E79130"/>
              </a:solidFill>
            </a:endParaRPr>
          </a:p>
          <a:p>
            <a:pPr algn="ctr"/>
            <a:r>
              <a:rPr lang="it-IT" sz="5600" b="1" i="1" dirty="0" err="1">
                <a:solidFill>
                  <a:srgbClr val="E79130"/>
                </a:solidFill>
              </a:rPr>
              <a:t>Universita’</a:t>
            </a:r>
            <a:r>
              <a:rPr lang="it-IT" sz="5600" b="1" i="1" dirty="0">
                <a:solidFill>
                  <a:srgbClr val="E79130"/>
                </a:solidFill>
              </a:rPr>
              <a:t> degli studi della </a:t>
            </a:r>
            <a:r>
              <a:rPr lang="it-IT" sz="5600" b="1" i="1" dirty="0" err="1">
                <a:solidFill>
                  <a:srgbClr val="E79130"/>
                </a:solidFill>
              </a:rPr>
              <a:t>campania</a:t>
            </a:r>
            <a:r>
              <a:rPr lang="it-IT" sz="5600" b="1" i="1" dirty="0">
                <a:solidFill>
                  <a:srgbClr val="E79130"/>
                </a:solidFill>
              </a:rPr>
              <a:t> luigi </a:t>
            </a:r>
            <a:r>
              <a:rPr lang="it-IT" sz="5600" b="1" i="1" dirty="0" err="1">
                <a:solidFill>
                  <a:srgbClr val="E79130"/>
                </a:solidFill>
              </a:rPr>
              <a:t>vanvitelli</a:t>
            </a:r>
            <a:r>
              <a:rPr lang="it-IT" sz="5600" b="1" i="1" dirty="0">
                <a:solidFill>
                  <a:srgbClr val="E79130"/>
                </a:solidFill>
              </a:rPr>
              <a:t>, </a:t>
            </a:r>
            <a:r>
              <a:rPr lang="it-IT" sz="5600" b="1" i="1" dirty="0" err="1">
                <a:solidFill>
                  <a:srgbClr val="E79130"/>
                </a:solidFill>
              </a:rPr>
              <a:t>napoli</a:t>
            </a:r>
            <a:r>
              <a:rPr lang="it-IT" sz="5600" b="1" i="1" dirty="0">
                <a:solidFill>
                  <a:srgbClr val="E7913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9420-E729-EB55-CAD9-6AC36B6B6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t topics!">
            <a:extLst>
              <a:ext uri="{FF2B5EF4-FFF2-40B4-BE49-F238E27FC236}">
                <a16:creationId xmlns:a16="http://schemas.microsoft.com/office/drawing/2014/main" id="{5ECB9197-7743-A140-BE32-C4F82753C55A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it-IT" spc="-100" dirty="0" err="1">
                <a:latin typeface="+mn-lt"/>
                <a:ea typeface="+mj-ea"/>
                <a:cs typeface="+mj-cs"/>
              </a:rPr>
              <a:t>Conclusions</a:t>
            </a:r>
            <a:endParaRPr lang="it-IT" b="1" kern="1200" spc="-100" baseline="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F47C3B-83E9-44AA-15C1-257DD6E9B3EA}"/>
              </a:ext>
            </a:extLst>
          </p:cNvPr>
          <p:cNvSpPr txBox="1"/>
          <p:nvPr/>
        </p:nvSpPr>
        <p:spPr>
          <a:xfrm>
            <a:off x="2194560" y="4608969"/>
            <a:ext cx="186317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 "/>
              </a:rPr>
              <a:t>Formula feeding in infancy was independently associated with:</a:t>
            </a:r>
          </a:p>
          <a:p>
            <a:pPr algn="just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kern="1200" dirty="0">
                <a:latin typeface="Calibri "/>
              </a:rPr>
              <a:t>      significantly smaller reduction in BMI.</a:t>
            </a:r>
          </a:p>
          <a:p>
            <a:pPr algn="just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kern="1200" dirty="0">
                <a:latin typeface="Calibri "/>
              </a:rPr>
              <a:t>      greater weight regain at 24 months post-surgery.</a:t>
            </a:r>
          </a:p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kern="1200" dirty="0">
              <a:latin typeface="Calibri "/>
            </a:endParaRPr>
          </a:p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 "/>
              </a:rPr>
              <a:t>The BMI difference was modest (~1.9 points) but statistically significant</a:t>
            </a:r>
          </a:p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kern="1200" dirty="0">
              <a:latin typeface="Calibri "/>
            </a:endParaRPr>
          </a:p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 "/>
              </a:rPr>
              <a:t>The association remained consistent across multiple adjusted analyses.</a:t>
            </a:r>
          </a:p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kern="1200" dirty="0">
              <a:latin typeface="Calibri "/>
            </a:endParaRPr>
          </a:p>
          <a:p>
            <a:pPr marL="571500" indent="-571500" algn="just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 "/>
              </a:rPr>
              <a:t>Early-life nutrition may influence long-term bariatric outcomes, supporting the idea that infant feeding practices have lasting metabolic effects.</a:t>
            </a:r>
          </a:p>
        </p:txBody>
      </p:sp>
    </p:spTree>
    <p:extLst>
      <p:ext uri="{BB962C8B-B14F-4D97-AF65-F5344CB8AC3E}">
        <p14:creationId xmlns:p14="http://schemas.microsoft.com/office/powerpoint/2010/main" val="341528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mitations">
            <a:extLst>
              <a:ext uri="{FF2B5EF4-FFF2-40B4-BE49-F238E27FC236}">
                <a16:creationId xmlns:a16="http://schemas.microsoft.com/office/drawing/2014/main" id="{3E354566-45D1-6ABE-DBE4-2A97DAC9EF4F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it-IT" b="1" kern="1200" spc="-100" baseline="0" dirty="0" err="1">
                <a:latin typeface="+mn-lt"/>
                <a:ea typeface="+mj-ea"/>
                <a:cs typeface="+mj-cs"/>
              </a:rPr>
              <a:t>Limitations</a:t>
            </a:r>
            <a:endParaRPr lang="it-IT" b="1" kern="1200" spc="-100" baseline="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F57BCD-B129-95B3-F10C-23BA1AD3ABF8}"/>
              </a:ext>
            </a:extLst>
          </p:cNvPr>
          <p:cNvSpPr txBox="1"/>
          <p:nvPr/>
        </p:nvSpPr>
        <p:spPr>
          <a:xfrm>
            <a:off x="2194560" y="3953993"/>
            <a:ext cx="18366970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 "/>
              </a:rPr>
              <a:t>A </a:t>
            </a:r>
            <a:r>
              <a:rPr lang="en-US" sz="4000" kern="1200" dirty="0">
                <a:latin typeface="Calibri "/>
              </a:rPr>
              <a:t>retrospective study: information bias, unmeasured confounding factors</a:t>
            </a: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kern="1200" dirty="0">
              <a:latin typeface="Calibri "/>
            </a:endParaRP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kern="1200" dirty="0">
                <a:latin typeface="Calibri "/>
              </a:rPr>
              <a:t>Data missing</a:t>
            </a: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kern="1200" dirty="0">
              <a:latin typeface="Calibri "/>
            </a:endParaRP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kern="1200" dirty="0">
                <a:latin typeface="Calibri "/>
              </a:rPr>
              <a:t>Long latency period between exposure and outcome</a:t>
            </a: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kern="1200" dirty="0">
              <a:latin typeface="Calibri "/>
            </a:endParaRP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kern="1200" dirty="0">
                <a:latin typeface="Calibri "/>
              </a:rPr>
              <a:t>Predictive power was low, suggesting other important contributors (behavioral, genetic, environmental).</a:t>
            </a: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kern="1200" dirty="0">
              <a:latin typeface="Calibri "/>
            </a:endParaRPr>
          </a:p>
          <a:p>
            <a:pPr marL="571500" indent="-571500" defTabSz="91440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kern="1200" dirty="0">
                <a:latin typeface="Calibri "/>
              </a:rPr>
              <a:t>Need for larger, prospective studies.</a:t>
            </a: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endParaRPr lang="en-US" sz="1800" kern="1200" dirty="0">
              <a:latin typeface="Avenir Next LT Pro"/>
            </a:endParaRP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endParaRPr lang="en-US" sz="1800" kern="1200" dirty="0">
              <a:latin typeface="Baskerville Semibold"/>
            </a:endParaRP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endParaRPr lang="en-US" sz="1800" kern="1200" dirty="0">
              <a:latin typeface="Baskerville Semibold"/>
            </a:endParaRP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endParaRPr lang="en-US" sz="1800" kern="1200" dirty="0">
              <a:latin typeface="Avenir Next LT Pro"/>
            </a:endParaRP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endParaRPr lang="it-IT" sz="1800" kern="1200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92926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5FB8789-1F42-2994-67AD-3862FCDC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423947"/>
            <a:ext cx="9843598" cy="656239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372DF8-A980-348A-23A3-E5704F95A320}"/>
              </a:ext>
            </a:extLst>
          </p:cNvPr>
          <p:cNvSpPr txBox="1"/>
          <p:nvPr/>
        </p:nvSpPr>
        <p:spPr>
          <a:xfrm>
            <a:off x="12927724" y="10458219"/>
            <a:ext cx="873409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i="1" dirty="0">
                <a:solidFill>
                  <a:srgbClr val="002060"/>
                </a:solidFill>
              </a:rPr>
              <a:t>Thank </a:t>
            </a:r>
            <a:r>
              <a:rPr lang="it-IT" b="1" i="1" dirty="0" err="1">
                <a:solidFill>
                  <a:srgbClr val="002060"/>
                </a:solidFill>
              </a:rPr>
              <a:t>you</a:t>
            </a:r>
            <a:r>
              <a:rPr kumimoji="0" lang="it-IT" sz="4800" b="1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References</a:t>
            </a:r>
          </a:p>
        </p:txBody>
      </p:sp>
      <p:sp>
        <p:nvSpPr>
          <p:cNvPr id="233" name="Salama AF, Baazaoui J, Shahid F, Singh R, Torres AJ, Bashah MM. Comparative analysis of 5-year efficacy and outcomes of single anastomosis procedures as revisional surgery for weight regain following sleeve gastrectomy. Surg Endosc. 2023 Oct;37(10):7548-"/>
          <p:cNvSpPr txBox="1">
            <a:spLocks noGrp="1"/>
          </p:cNvSpPr>
          <p:nvPr>
            <p:ph type="body" idx="1"/>
          </p:nvPr>
        </p:nvSpPr>
        <p:spPr>
          <a:xfrm>
            <a:off x="930194" y="3212356"/>
            <a:ext cx="21971002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algn="l"/>
            <a:endParaRPr lang="it-IT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Felsenreich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DM,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Bichler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C, Langer FB,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Gachabayov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Prager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G. Sleeve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Gastrectomy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Surgical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Technique,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Outcomes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and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Complications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Surg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Technol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Int. 2020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May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28;36:63-69. PMID: 32359172.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Appleton J, Russell CG,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Laws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R, Fowler C, Campbell K,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Denney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-Wilson E.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Infant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formula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feeding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practices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associated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with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rapid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weight gain: A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systematic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review.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Matern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Child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Nutr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2018 Jul;14(3):e12602.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doi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10.1111/mcn.12602. Epub 2018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Apr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14. PMID: 29655200; PMCID: PMC6866175.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Capoccia D, Guida A, Coccia F, Guarisco G, Testa M, Leonetti F,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Silecchia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G. Weight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Regain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Diabetes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Evolution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After Sleeve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Gastrectomy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Cohort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Study with over 5 Years of Follow-Up.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Obes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Surg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2020 Mar;30(3):1046-1051.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doi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10.1007/s11695-019-04350-0. PMID: 31853861.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Arterburn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Telem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DA, Kushner RF,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Courcoulas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AP. Benefits and Risks of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Bariatric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Surgery in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Adults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 Review. JAMA. 2020 Sep 1;324(9):879-887.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doi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10.1001/jama.2020.12567. PMID: 32870301.Franz MJ,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VanWormer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JJ,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Crain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AL, Boucher JL,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Histon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Caplan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W, Bowman JD, Pronk NP. Weight-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outcomes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a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systematic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review and meta-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weight-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loss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clinical trials with a minimum 1-year follow-up. J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Am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Diet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Assoc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2007 Oct;107(10):1755-67.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doi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10.1016/j.jada.2007.07.017. PMID: 17904936.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Melnik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BC,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Weiskirchen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R,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Stremmel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W, John SM, Schmitz G. Risk of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Fat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Mass- and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Obesity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-Associated Gene-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Dependent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Obesogenic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Programming by Formula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Feeding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Compared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to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Breastfeeding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.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Nutrients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. 2024 Jul 28;16(15):2451. </a:t>
            </a:r>
            <a:r>
              <a:rPr lang="it-IT" sz="2400" b="0" i="0" u="none" strike="noStrike" baseline="0" dirty="0" err="1">
                <a:solidFill>
                  <a:srgbClr val="202020"/>
                </a:solidFill>
                <a:latin typeface="Calibri" panose="020F0502020204030204" pitchFamily="34" charset="0"/>
              </a:rPr>
              <a:t>doi</a:t>
            </a:r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: 10.3390/nu16152451. PMID: 39125332; PMCID: PMC11314333.</a:t>
            </a:r>
          </a:p>
          <a:p>
            <a:r>
              <a:rPr lang="it-IT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</a:t>
            </a:r>
            <a:endParaRPr lang="it-IT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Pérez-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Escamilla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R.;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Tomori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C.; Hernández-Cordero, S.; Baker, P.; Barros, A.J.D.;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Bégin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F.; Chapman, D.J.;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Grummer-Strawn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L.M.; McCoy, D.; Menon, P.; et al.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Breastfeeding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Crucially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important, but increasingly challenged in a market-driven world. Lancet 2023, 401, 472–485. [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CrossRef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]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ch one is a better revisional option failing SG?">
            <a:extLst>
              <a:ext uri="{FF2B5EF4-FFF2-40B4-BE49-F238E27FC236}">
                <a16:creationId xmlns:a16="http://schemas.microsoft.com/office/drawing/2014/main" id="{073E523F-2667-4A48-97FE-73FABA838054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33400" indent="-533400" algn="ctr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7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809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9600" b="1" spc="-100" dirty="0" err="1">
                <a:latin typeface="+mn-lt"/>
                <a:ea typeface="+mj-ea"/>
                <a:cs typeface="+mj-cs"/>
              </a:rPr>
              <a:t>Obesity</a:t>
            </a:r>
            <a:r>
              <a:rPr lang="it-IT" sz="9600" b="1" spc="-100" dirty="0">
                <a:latin typeface="+mn-lt"/>
                <a:ea typeface="+mj-ea"/>
                <a:cs typeface="+mj-cs"/>
              </a:rPr>
              <a:t> and formula-</a:t>
            </a:r>
            <a:r>
              <a:rPr lang="it-IT" sz="9600" b="1" spc="-100" dirty="0" err="1">
                <a:latin typeface="+mn-lt"/>
                <a:ea typeface="+mj-ea"/>
                <a:cs typeface="+mj-cs"/>
              </a:rPr>
              <a:t>fed</a:t>
            </a:r>
            <a:endParaRPr lang="it-IT" sz="9600" b="1" kern="1200" spc="-100" baseline="0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066250-8ACE-0FF3-CAA8-447BA057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53" y="3852715"/>
            <a:ext cx="12068721" cy="3651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5610A4B-3D4D-F178-E06D-0A4301DD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" b="8691"/>
          <a:stretch>
            <a:fillRect/>
          </a:stretch>
        </p:blipFill>
        <p:spPr>
          <a:xfrm>
            <a:off x="12545302" y="8172845"/>
            <a:ext cx="11106150" cy="3651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52FB892-3026-3F6E-79F5-5DF53FEDA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5169" y="9998410"/>
            <a:ext cx="1944793" cy="1012024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93D2AF87-68D4-C471-5DC1-22C0FB4C1AA2}"/>
              </a:ext>
            </a:extLst>
          </p:cNvPr>
          <p:cNvSpPr/>
          <p:nvPr/>
        </p:nvSpPr>
        <p:spPr>
          <a:xfrm>
            <a:off x="15895846" y="296863"/>
            <a:ext cx="6293594" cy="36511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A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known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risk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factor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for the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development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of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obesity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and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related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disorders in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adulthood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088F836-8B5A-A204-57F6-A85813AD257E}"/>
              </a:ext>
            </a:extLst>
          </p:cNvPr>
          <p:cNvSpPr/>
          <p:nvPr/>
        </p:nvSpPr>
        <p:spPr>
          <a:xfrm>
            <a:off x="2616234" y="8172845"/>
            <a:ext cx="6293594" cy="36511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Long-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term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weight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regain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(WR) following SG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remains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a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significant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clinical challenge</a:t>
            </a: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096D94DB-E75B-14E8-A12E-D13DCD8C41C1}"/>
              </a:ext>
            </a:extLst>
          </p:cNvPr>
          <p:cNvSpPr/>
          <p:nvPr/>
        </p:nvSpPr>
        <p:spPr>
          <a:xfrm rot="8769386">
            <a:off x="12869638" y="3705786"/>
            <a:ext cx="2843543" cy="6657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CE35964-6CB9-EE62-FE1B-840AF5FE0732}"/>
              </a:ext>
            </a:extLst>
          </p:cNvPr>
          <p:cNvSpPr/>
          <p:nvPr/>
        </p:nvSpPr>
        <p:spPr>
          <a:xfrm>
            <a:off x="15895846" y="4430012"/>
            <a:ext cx="6293594" cy="36511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Infant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feeding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type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may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also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influence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long-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term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weight dynamics after </a:t>
            </a:r>
            <a:r>
              <a:rPr lang="it-IT" sz="3200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bariatric</a:t>
            </a:r>
            <a:r>
              <a:rPr lang="it-IT" sz="3200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surgery.</a:t>
            </a:r>
            <a:endParaRPr lang="it-IT" sz="3200" dirty="0"/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F341C8C7-E25B-4E52-D6B1-E2452C9FFA85}"/>
              </a:ext>
            </a:extLst>
          </p:cNvPr>
          <p:cNvSpPr/>
          <p:nvPr/>
        </p:nvSpPr>
        <p:spPr>
          <a:xfrm rot="12786130">
            <a:off x="12863085" y="5829382"/>
            <a:ext cx="2843543" cy="6657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5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795280"/>
            <a:ext cx="22189440" cy="2901514"/>
          </a:xfrm>
        </p:spPr>
        <p:txBody>
          <a:bodyPr anchor="b">
            <a:noAutofit/>
          </a:bodyPr>
          <a:lstStyle/>
          <a:p>
            <a:r>
              <a:rPr lang="en-US" dirty="0"/>
              <a:t>A retrospective, single-center study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A5EB07-1E22-768D-816B-6D869AED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561" y="4396245"/>
            <a:ext cx="5462878" cy="7280003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B18C4CB-2848-E3CC-D43D-C094834B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7003" y="4082691"/>
            <a:ext cx="7660202" cy="4192520"/>
          </a:xfrm>
        </p:spPr>
        <p:txBody>
          <a:bodyPr>
            <a:noAutofit/>
          </a:bodyPr>
          <a:lstStyle/>
          <a:p>
            <a:pPr algn="just"/>
            <a:r>
              <a:rPr lang="it-IT" b="1" dirty="0" err="1"/>
              <a:t>Primary</a:t>
            </a:r>
            <a:r>
              <a:rPr lang="it-IT" b="1" dirty="0"/>
              <a:t> </a:t>
            </a:r>
            <a:r>
              <a:rPr lang="it-IT" b="1" dirty="0" err="1"/>
              <a:t>outcome</a:t>
            </a:r>
            <a:r>
              <a:rPr lang="it-IT" b="1" dirty="0"/>
              <a:t>: </a:t>
            </a:r>
            <a:r>
              <a:rPr lang="it-IT" dirty="0"/>
              <a:t>to </a:t>
            </a:r>
            <a:r>
              <a:rPr lang="it-IT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IDFont+F6"/>
              </a:rPr>
              <a:t>evaluate</a:t>
            </a:r>
            <a:r>
              <a:rPr lang="it-IT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IDFont+F6"/>
              </a:rPr>
              <a:t> weight </a:t>
            </a:r>
            <a:r>
              <a:rPr lang="it-IT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IDFont+F6"/>
              </a:rPr>
              <a:t>regain</a:t>
            </a:r>
            <a:r>
              <a:rPr lang="it-IT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IDFont+F6"/>
              </a:rPr>
              <a:t> (WR) and the body mass index (BMI) </a:t>
            </a:r>
          </a:p>
          <a:p>
            <a:pPr algn="just"/>
            <a:r>
              <a:rPr lang="en-US" b="1" dirty="0"/>
              <a:t>Secondary outcome: </a:t>
            </a:r>
            <a:r>
              <a:rPr lang="en-US" dirty="0"/>
              <a:t>to assess the remission of blood hypertension and type 2 diabetes mellitus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77C8FE-EA10-E0A2-008C-C522DE61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23" b="13081"/>
          <a:stretch>
            <a:fillRect/>
          </a:stretch>
        </p:blipFill>
        <p:spPr>
          <a:xfrm>
            <a:off x="17007265" y="8561391"/>
            <a:ext cx="4779678" cy="3556130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B7E8F8C-0840-A1A2-F69D-C2C8F7636AFA}"/>
              </a:ext>
            </a:extLst>
          </p:cNvPr>
          <p:cNvSpPr txBox="1">
            <a:spLocks/>
          </p:cNvSpPr>
          <p:nvPr/>
        </p:nvSpPr>
        <p:spPr>
          <a:xfrm>
            <a:off x="1156795" y="4082691"/>
            <a:ext cx="7660203" cy="41925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533400" indent="-533400" algn="l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from </a:t>
            </a:r>
            <a:r>
              <a:rPr lang="it-IT" b="1" dirty="0" err="1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January</a:t>
            </a:r>
            <a:r>
              <a:rPr lang="it-IT" b="1" dirty="0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 2007 to March 2023</a:t>
            </a:r>
          </a:p>
          <a:p>
            <a:r>
              <a:rPr lang="it-IT" b="1" dirty="0" err="1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comparing</a:t>
            </a:r>
            <a:r>
              <a:rPr lang="it-IT" b="1" dirty="0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 </a:t>
            </a:r>
            <a:r>
              <a:rPr lang="it-IT" b="1" dirty="0" err="1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brestfed</a:t>
            </a:r>
            <a:r>
              <a:rPr lang="it-IT" b="1" dirty="0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 and </a:t>
            </a:r>
            <a:r>
              <a:rPr lang="it-IT" b="1" dirty="0" err="1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formulafed</a:t>
            </a:r>
            <a:r>
              <a:rPr lang="it-IT" b="1" dirty="0">
                <a:solidFill>
                  <a:schemeClr val="tx1"/>
                </a:solidFill>
                <a:ea typeface="Calibri" panose="020F0502020204030204" pitchFamily="34" charset="0"/>
                <a:cs typeface="CIDFont+F6"/>
              </a:rPr>
              <a:t> groups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age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between</a:t>
            </a: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18 and 59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years</a:t>
            </a:r>
            <a:endParaRPr lang="it-IT" b="1" dirty="0">
              <a:solidFill>
                <a:srgbClr val="000000"/>
              </a:solidFill>
              <a:ea typeface="Calibri" panose="020F0502020204030204" pitchFamily="34" charset="0"/>
              <a:cs typeface="CIDFont+F6"/>
            </a:endParaRPr>
          </a:p>
          <a:p>
            <a:pPr algn="just"/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body mass index (BMI) ≥35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sleeve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gastrectomy</a:t>
            </a: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(SG)</a:t>
            </a:r>
            <a:r>
              <a:rPr lang="it-IT" sz="36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  —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including</a:t>
            </a: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Nissen-sleeve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  and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intragastric</a:t>
            </a: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balloon (BIB)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follow-up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period</a:t>
            </a:r>
            <a:r>
              <a:rPr lang="it-IT" b="1" dirty="0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 of 24 </a:t>
            </a:r>
            <a:r>
              <a:rPr lang="it-IT" b="1" dirty="0" err="1">
                <a:solidFill>
                  <a:srgbClr val="000000"/>
                </a:solidFill>
                <a:ea typeface="Calibri" panose="020F0502020204030204" pitchFamily="34" charset="0"/>
                <a:cs typeface="CIDFont+F6"/>
              </a:rPr>
              <a:t>months</a:t>
            </a:r>
            <a:endParaRPr lang="it-IT" b="1" dirty="0"/>
          </a:p>
          <a:p>
            <a:br>
              <a:rPr lang="it-IT" dirty="0">
                <a:solidFill>
                  <a:srgbClr val="FF0000"/>
                </a:solidFill>
                <a:latin typeface="Avenir Next LT Pro (Corpo)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83FF31C-71EF-6846-81F2-A7D88089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931" y="5334295"/>
            <a:ext cx="5400791" cy="5168855"/>
          </a:xfrm>
          <a:prstGeom prst="rect">
            <a:avLst/>
          </a:prstGeom>
        </p:spPr>
      </p:pic>
      <p:sp>
        <p:nvSpPr>
          <p:cNvPr id="8" name="Titolo 6">
            <a:extLst>
              <a:ext uri="{FF2B5EF4-FFF2-40B4-BE49-F238E27FC236}">
                <a16:creationId xmlns:a16="http://schemas.microsoft.com/office/drawing/2014/main" id="{40DF7F66-B5AF-DE3A-2FE6-1E1AE53D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795280"/>
            <a:ext cx="22189440" cy="2901514"/>
          </a:xfrm>
        </p:spPr>
        <p:txBody>
          <a:bodyPr anchor="b">
            <a:noAutofit/>
          </a:bodyPr>
          <a:lstStyle/>
          <a:p>
            <a:r>
              <a:rPr lang="en-US" dirty="0"/>
              <a:t>Results: study population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9CF0B39-BFC5-C34E-5715-9B5CAB4D0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24917"/>
              </p:ext>
            </p:extLst>
          </p:nvPr>
        </p:nvGraphicFramePr>
        <p:xfrm>
          <a:off x="2194560" y="4215403"/>
          <a:ext cx="13119053" cy="7406640"/>
        </p:xfrm>
        <a:graphic>
          <a:graphicData uri="http://schemas.openxmlformats.org/drawingml/2006/table">
            <a:tbl>
              <a:tblPr firstRow="1" bandRow="1"/>
              <a:tblGrid>
                <a:gridCol w="2623811">
                  <a:extLst>
                    <a:ext uri="{9D8B030D-6E8A-4147-A177-3AD203B41FA5}">
                      <a16:colId xmlns:a16="http://schemas.microsoft.com/office/drawing/2014/main" val="567573891"/>
                    </a:ext>
                  </a:extLst>
                </a:gridCol>
                <a:gridCol w="2623811">
                  <a:extLst>
                    <a:ext uri="{9D8B030D-6E8A-4147-A177-3AD203B41FA5}">
                      <a16:colId xmlns:a16="http://schemas.microsoft.com/office/drawing/2014/main" val="2810170866"/>
                    </a:ext>
                  </a:extLst>
                </a:gridCol>
                <a:gridCol w="2951221">
                  <a:extLst>
                    <a:ext uri="{9D8B030D-6E8A-4147-A177-3AD203B41FA5}">
                      <a16:colId xmlns:a16="http://schemas.microsoft.com/office/drawing/2014/main" val="2432922726"/>
                    </a:ext>
                  </a:extLst>
                </a:gridCol>
                <a:gridCol w="3387492">
                  <a:extLst>
                    <a:ext uri="{9D8B030D-6E8A-4147-A177-3AD203B41FA5}">
                      <a16:colId xmlns:a16="http://schemas.microsoft.com/office/drawing/2014/main" val="3248127065"/>
                    </a:ext>
                  </a:extLst>
                </a:gridCol>
                <a:gridCol w="1532718">
                  <a:extLst>
                    <a:ext uri="{9D8B030D-6E8A-4147-A177-3AD203B41FA5}">
                      <a16:colId xmlns:a16="http://schemas.microsoft.com/office/drawing/2014/main" val="23937654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>
                      <a:lvl1pPr marL="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Tab.1 Baseline </a:t>
                      </a:r>
                      <a:r>
                        <a:rPr lang="it-IT" dirty="0" err="1">
                          <a:latin typeface="+mn-lt"/>
                        </a:rPr>
                        <a:t>Characteristics</a:t>
                      </a:r>
                      <a:r>
                        <a:rPr lang="it-IT" dirty="0">
                          <a:latin typeface="+mn-lt"/>
                        </a:rPr>
                        <a:t> by </a:t>
                      </a:r>
                      <a:r>
                        <a:rPr lang="it-IT" dirty="0" err="1">
                          <a:latin typeface="+mn-lt"/>
                        </a:rPr>
                        <a:t>Infant</a:t>
                      </a:r>
                      <a:r>
                        <a:rPr lang="it-IT" dirty="0">
                          <a:latin typeface="+mn-lt"/>
                        </a:rPr>
                        <a:t> </a:t>
                      </a:r>
                      <a:r>
                        <a:rPr lang="it-IT" dirty="0" err="1">
                          <a:latin typeface="+mn-lt"/>
                        </a:rPr>
                        <a:t>Feeding</a:t>
                      </a:r>
                      <a:r>
                        <a:rPr lang="it-IT" dirty="0">
                          <a:latin typeface="+mn-lt"/>
                        </a:rPr>
                        <a:t> </a:t>
                      </a:r>
                      <a:r>
                        <a:rPr lang="it-IT" dirty="0" err="1">
                          <a:latin typeface="+mn-lt"/>
                        </a:rPr>
                        <a:t>Type</a:t>
                      </a:r>
                      <a:endParaRPr lang="it-I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386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it-I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 err="1">
                          <a:latin typeface="+mn-lt"/>
                        </a:rPr>
                        <a:t>Brestfed</a:t>
                      </a:r>
                      <a:endParaRPr lang="it-IT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Formula-Fed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P </a:t>
                      </a:r>
                      <a:r>
                        <a:rPr lang="it-IT" b="1" dirty="0" err="1">
                          <a:latin typeface="+mn-lt"/>
                        </a:rPr>
                        <a:t>value</a:t>
                      </a:r>
                      <a:endParaRPr lang="it-IT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823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it-I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it-I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8697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41.0 [32.5, 47.0]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42.00 [35.00, 47.00]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40.00 [30.25, 48.00]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3419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Sex = M%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31 (29)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22 (33.8)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9 (21.4)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0.24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452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BMI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45.6 (5.69)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45.42 (5.42)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45.97 (6.13)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0.62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33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 err="1">
                          <a:latin typeface="+mn-lt"/>
                        </a:rPr>
                        <a:t>Diabetes</a:t>
                      </a:r>
                      <a:r>
                        <a:rPr lang="it-IT" b="1" dirty="0">
                          <a:latin typeface="+mn-lt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20 (18.7)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12 (18.5)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8 (19)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974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 err="1">
                          <a:latin typeface="+mn-lt"/>
                        </a:rPr>
                        <a:t>Hypertension</a:t>
                      </a:r>
                      <a:r>
                        <a:rPr lang="it-IT" b="1" dirty="0">
                          <a:latin typeface="+mn-lt"/>
                        </a:rPr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42 (39.2)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29 (44.6)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13 (31)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0.22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870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b="1" dirty="0">
                          <a:latin typeface="+mn-lt"/>
                        </a:rPr>
                        <a:t>Sleeve %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97 (91.5)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56 (87.5)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41 (97.6)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r>
                        <a:rPr lang="it-IT" dirty="0">
                          <a:latin typeface="+mn-lt"/>
                        </a:rPr>
                        <a:t>0.18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1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82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890487"/>
            <a:ext cx="21798455" cy="2912943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  <a:latin typeface="Calibri "/>
              </a:rPr>
              <a:t>Primary</a:t>
            </a:r>
            <a:r>
              <a:rPr lang="it-IT" dirty="0">
                <a:solidFill>
                  <a:schemeClr val="tx1"/>
                </a:solidFill>
                <a:latin typeface="Calibri 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 "/>
              </a:rPr>
              <a:t>outcome</a:t>
            </a:r>
            <a:r>
              <a:rPr lang="it-IT" dirty="0">
                <a:solidFill>
                  <a:schemeClr val="tx1"/>
                </a:solidFill>
                <a:latin typeface="Calibri "/>
              </a:rPr>
              <a:t>:  </a:t>
            </a:r>
            <a:r>
              <a:rPr lang="it-IT" dirty="0" err="1">
                <a:solidFill>
                  <a:schemeClr val="tx1"/>
                </a:solidFill>
                <a:latin typeface="Calibri "/>
                <a:ea typeface="Calibri" panose="020F0502020204030204" pitchFamily="34" charset="0"/>
                <a:cs typeface="CIDFont+F6"/>
              </a:rPr>
              <a:t>Welch’s</a:t>
            </a:r>
            <a:r>
              <a:rPr lang="it-IT" dirty="0">
                <a:solidFill>
                  <a:schemeClr val="tx1"/>
                </a:solidFill>
                <a:latin typeface="Calibri "/>
                <a:ea typeface="Calibri" panose="020F0502020204030204" pitchFamily="34" charset="0"/>
                <a:cs typeface="CIDFont+F6"/>
              </a:rPr>
              <a:t> </a:t>
            </a:r>
            <a:r>
              <a:rPr lang="it-IT" i="1" dirty="0">
                <a:solidFill>
                  <a:schemeClr val="tx1"/>
                </a:solidFill>
                <a:latin typeface="Calibri "/>
                <a:ea typeface="Calibri" panose="020F0502020204030204" pitchFamily="34" charset="0"/>
                <a:cs typeface="CIDFont+F6"/>
              </a:rPr>
              <a:t>t</a:t>
            </a:r>
            <a:r>
              <a:rPr lang="it-IT" dirty="0">
                <a:solidFill>
                  <a:schemeClr val="tx1"/>
                </a:solidFill>
                <a:latin typeface="Calibri "/>
                <a:ea typeface="Calibri" panose="020F0502020204030204" pitchFamily="34" charset="0"/>
                <a:cs typeface="CIDFont+F6"/>
              </a:rPr>
              <a:t>-test</a:t>
            </a:r>
            <a:endParaRPr lang="it-IT" dirty="0">
              <a:solidFill>
                <a:schemeClr val="tx1"/>
              </a:solidFill>
              <a:latin typeface="Calibri 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6843F4-2CFD-55C4-3F08-C48AAADD9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4179167"/>
            <a:ext cx="10810163" cy="6850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7AB4706-6AA7-5C3A-D22B-77D30CED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7728"/>
              </p:ext>
            </p:extLst>
          </p:nvPr>
        </p:nvGraphicFramePr>
        <p:xfrm>
          <a:off x="14250641" y="4765261"/>
          <a:ext cx="7647936" cy="5678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3968">
                  <a:extLst>
                    <a:ext uri="{9D8B030D-6E8A-4147-A177-3AD203B41FA5}">
                      <a16:colId xmlns:a16="http://schemas.microsoft.com/office/drawing/2014/main" val="2574561787"/>
                    </a:ext>
                  </a:extLst>
                </a:gridCol>
                <a:gridCol w="3823968">
                  <a:extLst>
                    <a:ext uri="{9D8B030D-6E8A-4147-A177-3AD203B41FA5}">
                      <a16:colId xmlns:a16="http://schemas.microsoft.com/office/drawing/2014/main" val="2395789741"/>
                    </a:ext>
                  </a:extLst>
                </a:gridCol>
              </a:tblGrid>
              <a:tr h="781724">
                <a:tc>
                  <a:txBody>
                    <a:bodyPr/>
                    <a:lstStyle/>
                    <a:p>
                      <a:r>
                        <a:rPr lang="it-IT" sz="3600" b="0" dirty="0">
                          <a:solidFill>
                            <a:schemeClr val="tx1"/>
                          </a:solidFill>
                          <a:latin typeface="Calibri "/>
                        </a:rPr>
                        <a:t>Mean WR </a:t>
                      </a:r>
                      <a:r>
                        <a:rPr lang="it-IT" sz="3600" b="0" dirty="0" err="1">
                          <a:solidFill>
                            <a:schemeClr val="tx1"/>
                          </a:solidFill>
                          <a:latin typeface="Calibri "/>
                        </a:rPr>
                        <a:t>Brestfed</a:t>
                      </a:r>
                      <a:r>
                        <a:rPr lang="it-IT" sz="3600" b="0" dirty="0">
                          <a:solidFill>
                            <a:schemeClr val="tx1"/>
                          </a:solidFill>
                          <a:latin typeface="Calibri "/>
                        </a:rPr>
                        <a:t>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b="0" dirty="0">
                          <a:solidFill>
                            <a:schemeClr val="tx1"/>
                          </a:solidFill>
                          <a:latin typeface="Calibri "/>
                        </a:rPr>
                        <a:t>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30599"/>
                  </a:ext>
                </a:extLst>
              </a:tr>
              <a:tr h="999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"/>
                          <a:ea typeface="+mn-ea"/>
                          <a:cs typeface="+mn-cs"/>
                        </a:rPr>
                        <a:t>Mean WR </a:t>
                      </a:r>
                      <a:r>
                        <a:rPr kumimoji="0" lang="it-IT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"/>
                          <a:ea typeface="+mn-ea"/>
                          <a:cs typeface="+mn-cs"/>
                        </a:rPr>
                        <a:t>Formulafed</a:t>
                      </a:r>
                      <a:endParaRPr kumimoji="0" lang="it-IT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"/>
                        <a:ea typeface="+mn-ea"/>
                        <a:cs typeface="+mn-cs"/>
                      </a:endParaRPr>
                    </a:p>
                    <a:p>
                      <a:endParaRPr lang="it-IT" sz="36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14.96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840714"/>
                  </a:ext>
                </a:extLst>
              </a:tr>
              <a:tr h="781724"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T-</a:t>
                      </a:r>
                      <a:r>
                        <a:rPr lang="it-IT" sz="3600" dirty="0" err="1">
                          <a:latin typeface="Calibri "/>
                        </a:rPr>
                        <a:t>statistic</a:t>
                      </a:r>
                      <a:endParaRPr lang="it-IT" sz="36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-2.2662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40915"/>
                  </a:ext>
                </a:extLst>
              </a:tr>
              <a:tr h="781724"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Degrees of </a:t>
                      </a:r>
                      <a:r>
                        <a:rPr lang="it-IT" sz="3600" dirty="0" err="1">
                          <a:latin typeface="Calibri "/>
                        </a:rPr>
                        <a:t>freedom</a:t>
                      </a:r>
                      <a:endParaRPr lang="it-IT" sz="36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44.70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069323"/>
                  </a:ext>
                </a:extLst>
              </a:tr>
              <a:tr h="781724"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P </a:t>
                      </a:r>
                      <a:r>
                        <a:rPr lang="it-IT" sz="3600" dirty="0" err="1">
                          <a:latin typeface="Calibri "/>
                        </a:rPr>
                        <a:t>value</a:t>
                      </a:r>
                      <a:endParaRPr lang="it-IT" sz="36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3600" dirty="0">
                          <a:latin typeface="Calibri "/>
                        </a:rPr>
                        <a:t>0.028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54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86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6">
            <a:extLst>
              <a:ext uri="{FF2B5EF4-FFF2-40B4-BE49-F238E27FC236}">
                <a16:creationId xmlns:a16="http://schemas.microsoft.com/office/drawing/2014/main" id="{5846AD45-093F-0DAD-54E7-6BA824B7ADDE}"/>
              </a:ext>
            </a:extLst>
          </p:cNvPr>
          <p:cNvSpPr txBox="1">
            <a:spLocks/>
          </p:cNvSpPr>
          <p:nvPr/>
        </p:nvSpPr>
        <p:spPr>
          <a:xfrm>
            <a:off x="2133599" y="890487"/>
            <a:ext cx="21798455" cy="2912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tx1"/>
                </a:solidFill>
                <a:latin typeface="Calibri "/>
              </a:rPr>
              <a:t>Primary</a:t>
            </a:r>
            <a:r>
              <a:rPr lang="it-IT" dirty="0">
                <a:solidFill>
                  <a:schemeClr val="tx1"/>
                </a:solidFill>
                <a:latin typeface="Calibri 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 "/>
              </a:rPr>
              <a:t>outcome</a:t>
            </a:r>
            <a:r>
              <a:rPr lang="it-IT" dirty="0">
                <a:solidFill>
                  <a:schemeClr val="tx1"/>
                </a:solidFill>
                <a:latin typeface="Calibri "/>
              </a:rPr>
              <a:t>: BMI trend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4FCAED5-3767-5373-024A-7321D5E5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27" y="4109677"/>
            <a:ext cx="11933602" cy="67796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2BFB3A-1B0A-2B11-1115-95B18F778E76}"/>
              </a:ext>
            </a:extLst>
          </p:cNvPr>
          <p:cNvSpPr txBox="1"/>
          <p:nvPr/>
        </p:nvSpPr>
        <p:spPr>
          <a:xfrm>
            <a:off x="14587033" y="7909397"/>
            <a:ext cx="8560676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Both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groups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showed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a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marked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reduction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in BMI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between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baseline (T0) and 6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months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,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followed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by a more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gradual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decrease</a:t>
            </a:r>
            <a:r>
              <a:rPr lang="it-IT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 up to 24 </a:t>
            </a:r>
            <a:r>
              <a:rPr lang="it-IT" sz="36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months</a:t>
            </a:r>
            <a:r>
              <a:rPr lang="it-IT" sz="2400" dirty="0">
                <a:solidFill>
                  <a:srgbClr val="000000"/>
                </a:solidFill>
                <a:effectLst/>
                <a:latin typeface="Baskerville Semibold"/>
                <a:ea typeface="Calibri" panose="020F0502020204030204" pitchFamily="34" charset="0"/>
                <a:cs typeface="CIDFont+F6"/>
              </a:rPr>
              <a:t>. </a:t>
            </a:r>
            <a:endParaRPr lang="it-IT" sz="2400" dirty="0">
              <a:latin typeface="Baskerville Semibold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5085BC-D96B-ACEF-D997-0B88FFC2BEDE}"/>
              </a:ext>
            </a:extLst>
          </p:cNvPr>
          <p:cNvSpPr txBox="1"/>
          <p:nvPr/>
        </p:nvSpPr>
        <p:spPr>
          <a:xfrm>
            <a:off x="14587033" y="4698862"/>
            <a:ext cx="85606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The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breastfed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group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appeared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to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maintain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a more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consistent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BMI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reduction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,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particularly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during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the last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six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ea typeface="Calibri" panose="020F0502020204030204" pitchFamily="34" charset="0"/>
                <a:cs typeface="CIDFont+F6"/>
              </a:rPr>
              <a:t>months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7665-F8C9-B356-2C58-4456156E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6">
            <a:extLst>
              <a:ext uri="{FF2B5EF4-FFF2-40B4-BE49-F238E27FC236}">
                <a16:creationId xmlns:a16="http://schemas.microsoft.com/office/drawing/2014/main" id="{81F34FFE-9549-3375-E123-E7B68A31AB2A}"/>
              </a:ext>
            </a:extLst>
          </p:cNvPr>
          <p:cNvSpPr txBox="1">
            <a:spLocks/>
          </p:cNvSpPr>
          <p:nvPr/>
        </p:nvSpPr>
        <p:spPr>
          <a:xfrm>
            <a:off x="2133599" y="890487"/>
            <a:ext cx="21798455" cy="2912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tx1"/>
                </a:solidFill>
                <a:latin typeface="Calibri "/>
              </a:rPr>
              <a:t>Primary</a:t>
            </a:r>
            <a:r>
              <a:rPr lang="it-IT" dirty="0">
                <a:solidFill>
                  <a:schemeClr val="tx1"/>
                </a:solidFill>
                <a:latin typeface="Calibri 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 "/>
              </a:rPr>
              <a:t>outcome</a:t>
            </a:r>
            <a:r>
              <a:rPr lang="it-IT" dirty="0">
                <a:solidFill>
                  <a:schemeClr val="tx1"/>
                </a:solidFill>
                <a:latin typeface="Calibri "/>
              </a:rPr>
              <a:t>: </a:t>
            </a:r>
            <a:r>
              <a:rPr lang="el-GR" dirty="0">
                <a:solidFill>
                  <a:schemeClr val="tx1"/>
                </a:solidFill>
                <a:latin typeface="Calibri "/>
              </a:rPr>
              <a:t>Δ</a:t>
            </a:r>
            <a:r>
              <a:rPr lang="it-IT" dirty="0" err="1">
                <a:solidFill>
                  <a:schemeClr val="tx1"/>
                </a:solidFill>
                <a:latin typeface="Calibri "/>
              </a:rPr>
              <a:t>bmi</a:t>
            </a:r>
            <a:endParaRPr lang="it-IT" dirty="0">
              <a:solidFill>
                <a:schemeClr val="tx1"/>
              </a:solidFill>
              <a:latin typeface="Calibri 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7F5D27-B11A-A89C-7258-404ECEF7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41" y="3803430"/>
            <a:ext cx="10353566" cy="656488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13655F-DB7E-8095-63D1-E47F8D2F82EA}"/>
              </a:ext>
            </a:extLst>
          </p:cNvPr>
          <p:cNvSpPr txBox="1"/>
          <p:nvPr/>
        </p:nvSpPr>
        <p:spPr>
          <a:xfrm>
            <a:off x="1049351" y="10116062"/>
            <a:ext cx="10123474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 "/>
              </a:rPr>
              <a:t>The mean ΔBMI in the non-formula-fed group was 13.16, while in the formula-fed group it was 11.24, indicating a greater mean BMI reduction of approximately 1.92 points in the non-formula-fed group</a:t>
            </a:r>
            <a:r>
              <a:rPr lang="en-US" sz="3600" dirty="0">
                <a:latin typeface="Calibri "/>
              </a:rPr>
              <a:t>. </a:t>
            </a:r>
            <a:endParaRPr lang="it-IT" sz="3600" dirty="0">
              <a:latin typeface="Calibri 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3ABD35A-E9DD-D2D8-9C5B-F9304FF01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3600"/>
              </p:ext>
            </p:extLst>
          </p:nvPr>
        </p:nvGraphicFramePr>
        <p:xfrm>
          <a:off x="13211176" y="6453188"/>
          <a:ext cx="9733783" cy="5583399"/>
        </p:xfrm>
        <a:graphic>
          <a:graphicData uri="http://schemas.openxmlformats.org/drawingml/2006/table">
            <a:tbl>
              <a:tblPr firstRow="1" firstCol="1" bandRow="1"/>
              <a:tblGrid>
                <a:gridCol w="2574983">
                  <a:extLst>
                    <a:ext uri="{9D8B030D-6E8A-4147-A177-3AD203B41FA5}">
                      <a16:colId xmlns:a16="http://schemas.microsoft.com/office/drawing/2014/main" val="3924727092"/>
                    </a:ext>
                  </a:extLst>
                </a:gridCol>
                <a:gridCol w="2005799">
                  <a:extLst>
                    <a:ext uri="{9D8B030D-6E8A-4147-A177-3AD203B41FA5}">
                      <a16:colId xmlns:a16="http://schemas.microsoft.com/office/drawing/2014/main" val="3957691938"/>
                    </a:ext>
                  </a:extLst>
                </a:gridCol>
                <a:gridCol w="1863249">
                  <a:extLst>
                    <a:ext uri="{9D8B030D-6E8A-4147-A177-3AD203B41FA5}">
                      <a16:colId xmlns:a16="http://schemas.microsoft.com/office/drawing/2014/main" val="3998313920"/>
                    </a:ext>
                  </a:extLst>
                </a:gridCol>
                <a:gridCol w="3289752">
                  <a:extLst>
                    <a:ext uri="{9D8B030D-6E8A-4147-A177-3AD203B41FA5}">
                      <a16:colId xmlns:a16="http://schemas.microsoft.com/office/drawing/2014/main" val="2995082272"/>
                    </a:ext>
                  </a:extLst>
                </a:gridCol>
              </a:tblGrid>
              <a:tr h="1271667">
                <a:tc gridSpan="4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Table 2. Comparison of ΔBMI at 24 Months Between Groups (Welch Two Sample t-test)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187327"/>
                  </a:ext>
                </a:extLst>
              </a:tr>
              <a:tr h="12716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Parameter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Brestfed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Formula-fed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Difference (Group 0 − Group 1)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390387"/>
                  </a:ext>
                </a:extLst>
              </a:tr>
              <a:tr h="58946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Mean ΔBMI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13.16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11.24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1.92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50126"/>
                  </a:ext>
                </a:extLst>
              </a:tr>
              <a:tr h="12716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95% Confidence Interval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[0.009, 3.83]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976182"/>
                  </a:ext>
                </a:extLst>
              </a:tr>
              <a:tr h="58946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-value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2.00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092904"/>
                  </a:ext>
                </a:extLst>
              </a:tr>
              <a:tr h="58946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p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-value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IDFont+F6"/>
                          <a:ea typeface="Calibri" panose="020F0502020204030204" pitchFamily="34" charset="0"/>
                          <a:cs typeface="CIDFont+F6"/>
                        </a:rPr>
                        <a:t>0.049</a:t>
                      </a:r>
                      <a:endParaRPr lang="it-IT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461697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8EE625-8675-0D34-4E9A-185E627A88E4}"/>
              </a:ext>
            </a:extLst>
          </p:cNvPr>
          <p:cNvSpPr txBox="1"/>
          <p:nvPr/>
        </p:nvSpPr>
        <p:spPr>
          <a:xfrm>
            <a:off x="12487165" y="3803430"/>
            <a:ext cx="11056458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libri "/>
              </a:rPr>
              <a:t>The difference between groups was statistically significant, with a t-value of 2.0027 and a p-value of 0.0489. Although the p-value is just below the conventional threshold of 0.05, it supports the presence of a significant difference in BMI change between the two groups.                                                                                            The 95% confidence interval for the difference in means ranged from 0.009 to 3.83, confirming the statistical significance of the finding. </a:t>
            </a:r>
          </a:p>
        </p:txBody>
      </p:sp>
    </p:spTree>
    <p:extLst>
      <p:ext uri="{BB962C8B-B14F-4D97-AF65-F5344CB8AC3E}">
        <p14:creationId xmlns:p14="http://schemas.microsoft.com/office/powerpoint/2010/main" val="257146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0AE5600-E151-6BF9-8CF9-6AC723E00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72085"/>
              </p:ext>
            </p:extLst>
          </p:nvPr>
        </p:nvGraphicFramePr>
        <p:xfrm>
          <a:off x="2314027" y="3788884"/>
          <a:ext cx="19755945" cy="7863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51189">
                  <a:extLst>
                    <a:ext uri="{9D8B030D-6E8A-4147-A177-3AD203B41FA5}">
                      <a16:colId xmlns:a16="http://schemas.microsoft.com/office/drawing/2014/main" val="3147465298"/>
                    </a:ext>
                  </a:extLst>
                </a:gridCol>
                <a:gridCol w="3951189">
                  <a:extLst>
                    <a:ext uri="{9D8B030D-6E8A-4147-A177-3AD203B41FA5}">
                      <a16:colId xmlns:a16="http://schemas.microsoft.com/office/drawing/2014/main" val="951157884"/>
                    </a:ext>
                  </a:extLst>
                </a:gridCol>
                <a:gridCol w="3951189">
                  <a:extLst>
                    <a:ext uri="{9D8B030D-6E8A-4147-A177-3AD203B41FA5}">
                      <a16:colId xmlns:a16="http://schemas.microsoft.com/office/drawing/2014/main" val="538489590"/>
                    </a:ext>
                  </a:extLst>
                </a:gridCol>
                <a:gridCol w="3951189">
                  <a:extLst>
                    <a:ext uri="{9D8B030D-6E8A-4147-A177-3AD203B41FA5}">
                      <a16:colId xmlns:a16="http://schemas.microsoft.com/office/drawing/2014/main" val="1871884472"/>
                    </a:ext>
                  </a:extLst>
                </a:gridCol>
                <a:gridCol w="3951189">
                  <a:extLst>
                    <a:ext uri="{9D8B030D-6E8A-4147-A177-3AD203B41FA5}">
                      <a16:colId xmlns:a16="http://schemas.microsoft.com/office/drawing/2014/main" val="117587140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 "/>
                        </a:rPr>
                        <a:t>Linear regression model for 24-month BMI change, Results adjusted for sex, age, hypertension, and diabetes.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0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effectLst/>
                          <a:latin typeface="Calibri "/>
                        </a:rPr>
                        <a:t>Coefficient</a:t>
                      </a:r>
                      <a:r>
                        <a:rPr lang="it-IT" dirty="0">
                          <a:effectLst/>
                          <a:latin typeface="Calibri "/>
                        </a:rPr>
                        <a:t> (</a:t>
                      </a:r>
                      <a:r>
                        <a:rPr lang="el-GR" dirty="0">
                          <a:effectLst/>
                          <a:latin typeface="Calibri "/>
                        </a:rPr>
                        <a:t>β)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alibri "/>
                        </a:rPr>
                        <a:t>Std</a:t>
                      </a:r>
                      <a:r>
                        <a:rPr lang="it-IT" dirty="0">
                          <a:latin typeface="Calibri "/>
                        </a:rPr>
                        <a:t>. </a:t>
                      </a:r>
                      <a:r>
                        <a:rPr lang="it-IT" dirty="0" err="1">
                          <a:latin typeface="Calibri "/>
                        </a:rPr>
                        <a:t>Error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t </a:t>
                      </a:r>
                      <a:r>
                        <a:rPr lang="it-IT" dirty="0" err="1">
                          <a:effectLst/>
                          <a:latin typeface="Calibri "/>
                        </a:rPr>
                        <a:t>value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alibri "/>
                        </a:rPr>
                        <a:t>P </a:t>
                      </a:r>
                      <a:r>
                        <a:rPr lang="it-IT" dirty="0" err="1">
                          <a:latin typeface="Calibri "/>
                        </a:rPr>
                        <a:t>value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0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(</a:t>
                      </a:r>
                      <a:r>
                        <a:rPr lang="it-IT" dirty="0" err="1">
                          <a:effectLst/>
                          <a:latin typeface="Calibri "/>
                        </a:rPr>
                        <a:t>Intercept</a:t>
                      </a:r>
                      <a:r>
                        <a:rPr lang="it-IT" dirty="0">
                          <a:effectLst/>
                          <a:latin typeface="Calibri "/>
                        </a:rPr>
                        <a:t>)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12.75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2.00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6.36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&lt;0.001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1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Calibri "/>
                        </a:rPr>
                        <a:t>Formula feeding (yes vs. no)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-1.94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0.93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-2.08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0.04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3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Sex (male vs. </a:t>
                      </a:r>
                      <a:r>
                        <a:rPr lang="it-IT" dirty="0" err="1">
                          <a:effectLst/>
                          <a:latin typeface="Calibri "/>
                        </a:rPr>
                        <a:t>female</a:t>
                      </a:r>
                      <a:r>
                        <a:rPr lang="it-IT" dirty="0">
                          <a:effectLst/>
                          <a:latin typeface="Calibri "/>
                        </a:rPr>
                        <a:t>)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0.88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1.06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0.83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0.41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58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Age (</a:t>
                      </a:r>
                      <a:r>
                        <a:rPr lang="it-IT" dirty="0" err="1">
                          <a:effectLst/>
                          <a:latin typeface="Calibri "/>
                        </a:rPr>
                        <a:t>years</a:t>
                      </a:r>
                      <a:r>
                        <a:rPr lang="it-IT" dirty="0">
                          <a:effectLst/>
                          <a:latin typeface="Calibri "/>
                        </a:rPr>
                        <a:t>)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0.02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0.05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0.39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0.69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6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effectLst/>
                          <a:latin typeface="Calibri "/>
                        </a:rPr>
                        <a:t>Hypertension</a:t>
                      </a:r>
                      <a:r>
                        <a:rPr lang="it-IT" dirty="0">
                          <a:effectLst/>
                          <a:latin typeface="Calibri "/>
                        </a:rPr>
                        <a:t> (yes vs. no)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-1.61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1.11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-1.45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0.14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79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 err="1">
                          <a:effectLst/>
                          <a:latin typeface="Calibri "/>
                        </a:rPr>
                        <a:t>Diabetes</a:t>
                      </a:r>
                      <a:r>
                        <a:rPr lang="it-IT" dirty="0">
                          <a:effectLst/>
                          <a:latin typeface="Calibri "/>
                        </a:rPr>
                        <a:t> (yes vs. no)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0.05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1.20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0.04 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effectLst/>
                          <a:latin typeface="Calibri "/>
                        </a:rPr>
                        <a:t>0.97</a:t>
                      </a:r>
                      <a:endParaRPr lang="it-IT" dirty="0">
                        <a:latin typeface="Calibri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25297"/>
                  </a:ext>
                </a:extLst>
              </a:tr>
            </a:tbl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9BD9E82E-9730-0EFE-F87C-3FA3BFCF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outcome: </a:t>
            </a:r>
            <a:r>
              <a:rPr lang="en-US" dirty="0" err="1"/>
              <a:t>counfounding</a:t>
            </a:r>
            <a:r>
              <a:rPr lang="en-US" dirty="0"/>
              <a:t> factors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3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51FD0-83DB-2EBE-62CE-15FFE6FA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outcome</a:t>
            </a:r>
            <a:r>
              <a:rPr lang="it-IT" dirty="0"/>
              <a:t>: </a:t>
            </a:r>
            <a:r>
              <a:rPr lang="it-IT" dirty="0" err="1"/>
              <a:t>McNemar</a:t>
            </a:r>
            <a:r>
              <a:rPr lang="it-IT" dirty="0"/>
              <a:t> test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237FBAC-367A-49D3-14C0-6D514F90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43573"/>
              </p:ext>
            </p:extLst>
          </p:nvPr>
        </p:nvGraphicFramePr>
        <p:xfrm>
          <a:off x="572711" y="4812525"/>
          <a:ext cx="5733498" cy="4710940"/>
        </p:xfrm>
        <a:graphic>
          <a:graphicData uri="http://schemas.openxmlformats.org/drawingml/2006/table">
            <a:tbl>
              <a:tblPr firstRow="1" firstCol="1" bandRow="1"/>
              <a:tblGrid>
                <a:gridCol w="1911166">
                  <a:extLst>
                    <a:ext uri="{9D8B030D-6E8A-4147-A177-3AD203B41FA5}">
                      <a16:colId xmlns:a16="http://schemas.microsoft.com/office/drawing/2014/main" val="2807500006"/>
                    </a:ext>
                  </a:extLst>
                </a:gridCol>
                <a:gridCol w="1911166">
                  <a:extLst>
                    <a:ext uri="{9D8B030D-6E8A-4147-A177-3AD203B41FA5}">
                      <a16:colId xmlns:a16="http://schemas.microsoft.com/office/drawing/2014/main" val="522816799"/>
                    </a:ext>
                  </a:extLst>
                </a:gridCol>
                <a:gridCol w="1911166">
                  <a:extLst>
                    <a:ext uri="{9D8B030D-6E8A-4147-A177-3AD203B41FA5}">
                      <a16:colId xmlns:a16="http://schemas.microsoft.com/office/drawing/2014/main" val="1146136910"/>
                    </a:ext>
                  </a:extLst>
                </a:gridCol>
              </a:tblGrid>
              <a:tr h="574739"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Tab.3 </a:t>
                      </a:r>
                      <a:r>
                        <a:rPr lang="it-IT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</a:t>
                      </a: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 – </a:t>
                      </a:r>
                      <a:r>
                        <a:rPr lang="it-IT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BrestFed</a:t>
                      </a: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 Group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49986"/>
                  </a:ext>
                </a:extLst>
              </a:tr>
              <a:tr h="11307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After: No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After: Yes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819591"/>
                  </a:ext>
                </a:extLst>
              </a:tr>
              <a:tr h="11307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Before: No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54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0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013292"/>
                  </a:ext>
                </a:extLst>
              </a:tr>
              <a:tr h="11307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Before: Yes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10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1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58467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8582F46-40AE-07FE-47B5-68D983DF0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6330"/>
              </p:ext>
            </p:extLst>
          </p:nvPr>
        </p:nvGraphicFramePr>
        <p:xfrm>
          <a:off x="6306209" y="4812525"/>
          <a:ext cx="5733498" cy="4710940"/>
        </p:xfrm>
        <a:graphic>
          <a:graphicData uri="http://schemas.openxmlformats.org/drawingml/2006/table">
            <a:tbl>
              <a:tblPr firstRow="1" firstCol="1" bandRow="1"/>
              <a:tblGrid>
                <a:gridCol w="1911166">
                  <a:extLst>
                    <a:ext uri="{9D8B030D-6E8A-4147-A177-3AD203B41FA5}">
                      <a16:colId xmlns:a16="http://schemas.microsoft.com/office/drawing/2014/main" val="140029616"/>
                    </a:ext>
                  </a:extLst>
                </a:gridCol>
                <a:gridCol w="1911166">
                  <a:extLst>
                    <a:ext uri="{9D8B030D-6E8A-4147-A177-3AD203B41FA5}">
                      <a16:colId xmlns:a16="http://schemas.microsoft.com/office/drawing/2014/main" val="3994561473"/>
                    </a:ext>
                  </a:extLst>
                </a:gridCol>
                <a:gridCol w="1911166">
                  <a:extLst>
                    <a:ext uri="{9D8B030D-6E8A-4147-A177-3AD203B41FA5}">
                      <a16:colId xmlns:a16="http://schemas.microsoft.com/office/drawing/2014/main" val="890289992"/>
                    </a:ext>
                  </a:extLst>
                </a:gridCol>
              </a:tblGrid>
              <a:tr h="523995"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Tab.4 </a:t>
                      </a:r>
                      <a:r>
                        <a:rPr lang="it-IT" sz="2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</a:t>
                      </a: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 – Formula-Fed Group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58135"/>
                  </a:ext>
                </a:extLst>
              </a:tr>
              <a:tr h="11307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After: No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After: Yes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606534"/>
                  </a:ext>
                </a:extLst>
              </a:tr>
              <a:tr h="11307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Before: No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33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0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10449"/>
                  </a:ext>
                </a:extLst>
              </a:tr>
              <a:tr h="11307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Diabetes Before: Yes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4</a:t>
                      </a:r>
                      <a:endParaRPr lang="it-IT" sz="24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IDFont+F6"/>
                        </a:rPr>
                        <a:t>5</a:t>
                      </a:r>
                      <a:endParaRPr lang="it-IT" sz="24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5900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D969A4-A0D5-B6EF-D235-CEC611AEC078}"/>
              </a:ext>
            </a:extLst>
          </p:cNvPr>
          <p:cNvSpPr txBox="1"/>
          <p:nvPr/>
        </p:nvSpPr>
        <p:spPr>
          <a:xfrm>
            <a:off x="496084" y="9572154"/>
            <a:ext cx="9735206" cy="7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CIDFont+F6"/>
              </a:rPr>
              <a:t>Chi-squared (1) = 8.10, p = 0.0044</a:t>
            </a:r>
            <a:endParaRPr lang="it-IT" sz="2400" dirty="0">
              <a:effectLst/>
              <a:latin typeface="Calibri 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0574FE-3F9E-95C0-27B0-9C3B1D1EEEA8}"/>
              </a:ext>
            </a:extLst>
          </p:cNvPr>
          <p:cNvSpPr txBox="1"/>
          <p:nvPr/>
        </p:nvSpPr>
        <p:spPr>
          <a:xfrm>
            <a:off x="6277929" y="9576004"/>
            <a:ext cx="6098582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Chi-squared (1) = 2.25, p = 0.1336</a:t>
            </a:r>
            <a:endParaRPr lang="it-IT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E4D546D5-ED7D-F81D-3E92-B6E3906B0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61736"/>
              </p:ext>
            </p:extLst>
          </p:nvPr>
        </p:nvGraphicFramePr>
        <p:xfrm>
          <a:off x="12039707" y="4811432"/>
          <a:ext cx="5781567" cy="4710940"/>
        </p:xfrm>
        <a:graphic>
          <a:graphicData uri="http://schemas.openxmlformats.org/drawingml/2006/table">
            <a:tbl>
              <a:tblPr firstRow="1" firstCol="1" bandRow="1"/>
              <a:tblGrid>
                <a:gridCol w="1927189">
                  <a:extLst>
                    <a:ext uri="{9D8B030D-6E8A-4147-A177-3AD203B41FA5}">
                      <a16:colId xmlns:a16="http://schemas.microsoft.com/office/drawing/2014/main" val="3340542691"/>
                    </a:ext>
                  </a:extLst>
                </a:gridCol>
                <a:gridCol w="1927189">
                  <a:extLst>
                    <a:ext uri="{9D8B030D-6E8A-4147-A177-3AD203B41FA5}">
                      <a16:colId xmlns:a16="http://schemas.microsoft.com/office/drawing/2014/main" val="3852279630"/>
                    </a:ext>
                  </a:extLst>
                </a:gridCol>
                <a:gridCol w="1927189">
                  <a:extLst>
                    <a:ext uri="{9D8B030D-6E8A-4147-A177-3AD203B41FA5}">
                      <a16:colId xmlns:a16="http://schemas.microsoft.com/office/drawing/2014/main" val="3163162256"/>
                    </a:ext>
                  </a:extLst>
                </a:gridCol>
              </a:tblGrid>
              <a:tr h="623932"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Tab.5 Hypertension – Brest-Fed Group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334636"/>
                  </a:ext>
                </a:extLst>
              </a:tr>
              <a:tr h="132473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240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After: No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After: Yes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774374"/>
                  </a:ext>
                </a:extLst>
              </a:tr>
              <a:tr h="132473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Before: No</a:t>
                      </a:r>
                      <a:endParaRPr lang="it-IT" sz="240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38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0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158056"/>
                  </a:ext>
                </a:extLst>
              </a:tr>
              <a:tr h="132473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Before: Yes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19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8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637110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8B9ABB-9724-75A2-3BB4-338ED6355539}"/>
              </a:ext>
            </a:extLst>
          </p:cNvPr>
          <p:cNvSpPr txBox="1"/>
          <p:nvPr/>
        </p:nvSpPr>
        <p:spPr>
          <a:xfrm>
            <a:off x="12039707" y="9655702"/>
            <a:ext cx="6827002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Baskerville Semibold"/>
                <a:ea typeface="Calibri" panose="020F0502020204030204" pitchFamily="34" charset="0"/>
                <a:cs typeface="CIDFont+F6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IDFont+F6"/>
              </a:rPr>
              <a:t>Chi-squared (1) = 17.05, p &lt; 0.0001</a:t>
            </a:r>
            <a:endParaRPr lang="it-IT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20A8930-6CBA-8244-8A38-1E701E1B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48034"/>
              </p:ext>
            </p:extLst>
          </p:nvPr>
        </p:nvGraphicFramePr>
        <p:xfrm>
          <a:off x="17821274" y="4810339"/>
          <a:ext cx="6098583" cy="4710940"/>
        </p:xfrm>
        <a:graphic>
          <a:graphicData uri="http://schemas.openxmlformats.org/drawingml/2006/table">
            <a:tbl>
              <a:tblPr firstRow="1" firstCol="1" bandRow="1"/>
              <a:tblGrid>
                <a:gridCol w="2032861">
                  <a:extLst>
                    <a:ext uri="{9D8B030D-6E8A-4147-A177-3AD203B41FA5}">
                      <a16:colId xmlns:a16="http://schemas.microsoft.com/office/drawing/2014/main" val="181586485"/>
                    </a:ext>
                  </a:extLst>
                </a:gridCol>
                <a:gridCol w="2032861">
                  <a:extLst>
                    <a:ext uri="{9D8B030D-6E8A-4147-A177-3AD203B41FA5}">
                      <a16:colId xmlns:a16="http://schemas.microsoft.com/office/drawing/2014/main" val="2326340080"/>
                    </a:ext>
                  </a:extLst>
                </a:gridCol>
                <a:gridCol w="2032861">
                  <a:extLst>
                    <a:ext uri="{9D8B030D-6E8A-4147-A177-3AD203B41FA5}">
                      <a16:colId xmlns:a16="http://schemas.microsoft.com/office/drawing/2014/main" val="1349066650"/>
                    </a:ext>
                  </a:extLst>
                </a:gridCol>
              </a:tblGrid>
              <a:tr h="137971"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Tab.6 Hypertension – Formula-Fed Group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77807"/>
                  </a:ext>
                </a:extLst>
              </a:tr>
              <a:tr h="1379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 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After: No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After: Yes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63387"/>
                  </a:ext>
                </a:extLst>
              </a:tr>
              <a:tr h="1379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Before: No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26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1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08125"/>
                  </a:ext>
                </a:extLst>
              </a:tr>
              <a:tr h="1379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Hypertension Before: Yes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12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 "/>
                          <a:ea typeface="Calibri" panose="020F0502020204030204" pitchFamily="34" charset="0"/>
                          <a:cs typeface="CIDFont+F6"/>
                        </a:rPr>
                        <a:t>3</a:t>
                      </a:r>
                      <a:endParaRPr lang="it-IT" sz="2400" dirty="0">
                        <a:effectLst/>
                        <a:latin typeface="Calibri 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296978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B6A5D7-5E62-E448-0B4E-A1240C73CB0E}"/>
              </a:ext>
            </a:extLst>
          </p:cNvPr>
          <p:cNvSpPr txBox="1"/>
          <p:nvPr/>
        </p:nvSpPr>
        <p:spPr>
          <a:xfrm>
            <a:off x="17625835" y="9655702"/>
            <a:ext cx="6098582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IDFont+F6"/>
              </a:rPr>
              <a:t>     Chi-squared (1) = 7.69, p = 0.0055</a:t>
            </a:r>
            <a:endParaRPr lang="it-IT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89148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1285</Words>
  <Application>Microsoft Office PowerPoint</Application>
  <PresentationFormat>Personalizzato</PresentationFormat>
  <Paragraphs>215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6" baseType="lpstr">
      <vt:lpstr>Aptos</vt:lpstr>
      <vt:lpstr>Arial</vt:lpstr>
      <vt:lpstr>Avenir Next LT Pro</vt:lpstr>
      <vt:lpstr>Avenir Next LT Pro (Corpo)</vt:lpstr>
      <vt:lpstr>Baskerville Semibold</vt:lpstr>
      <vt:lpstr>Calibri</vt:lpstr>
      <vt:lpstr>Calibri </vt:lpstr>
      <vt:lpstr>CIDFont+F6</vt:lpstr>
      <vt:lpstr>Helvetica Neue</vt:lpstr>
      <vt:lpstr>Helvetica Neue Medium</vt:lpstr>
      <vt:lpstr>Wingdings</vt:lpstr>
      <vt:lpstr>21_BasicWhite</vt:lpstr>
      <vt:lpstr>RetrospectVTI</vt:lpstr>
      <vt:lpstr>Weight Regain in Bariatric Patients, The Impact of Neonatal Formula Feeding</vt:lpstr>
      <vt:lpstr>Presentazione standard di PowerPoint</vt:lpstr>
      <vt:lpstr>A retrospective, single-center study</vt:lpstr>
      <vt:lpstr>Results: study population</vt:lpstr>
      <vt:lpstr>Primary outcome:  Welch’s t-test</vt:lpstr>
      <vt:lpstr>Presentazione standard di PowerPoint</vt:lpstr>
      <vt:lpstr>Presentazione standard di PowerPoint</vt:lpstr>
      <vt:lpstr>Primary outcome: counfounding factors</vt:lpstr>
      <vt:lpstr>Secondary outcome: McNemar test</vt:lpstr>
      <vt:lpstr>Presentazione standard di PowerPoint</vt:lpstr>
      <vt:lpstr>Presentazione standard di PowerPoint</vt:lpstr>
      <vt:lpstr>Presentazione standard di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Maddalena</dc:creator>
  <cp:lastModifiedBy>MADDALENA PAOLICELLI</cp:lastModifiedBy>
  <cp:revision>18</cp:revision>
  <dcterms:modified xsi:type="dcterms:W3CDTF">2025-10-26T16:59:53Z</dcterms:modified>
</cp:coreProperties>
</file>